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gdZQYjdtXEwfXMsMGo98EZ6SPq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CB6056-1454-4BC1-9A61-453B492F98EF}">
  <a:tblStyle styleId="{D3CB6056-1454-4BC1-9A61-453B492F98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Malleable – hammered into different shapes, al – faltened to tin foil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Ductile – stretched out into wire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Sonorous – produce sound </a:t>
            </a:r>
            <a:endParaRPr/>
          </a:p>
        </p:txBody>
      </p:sp>
      <p:sp>
        <p:nvSpPr>
          <p:cNvPr id="169" name="Google Shape;16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https://www.youtube.com/watch?v=Z4fBbhyzE9A</a:t>
            </a:r>
            <a:endParaRPr/>
          </a:p>
        </p:txBody>
      </p:sp>
      <p:sp>
        <p:nvSpPr>
          <p:cNvPr id="193" name="Google Shape;19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980a00f0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980a00f0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1980a00f0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Alloys are made to enhance certain properties – strength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Euro coins are made up of a mixture of nickle, zinc, copper </a:t>
            </a:r>
            <a:endParaRPr/>
          </a:p>
        </p:txBody>
      </p:sp>
      <p:sp>
        <p:nvSpPr>
          <p:cNvPr id="248" name="Google Shape;24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4ec88632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4ec88632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14ec88632f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4ec8863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4ec8863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14ec88632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Oxygen tank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Fertiliser 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Chlorine – swimming pool </a:t>
            </a:r>
            <a:endParaRPr/>
          </a:p>
        </p:txBody>
      </p:sp>
      <p:sp>
        <p:nvSpPr>
          <p:cNvPr id="280" name="Google Shape;28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Oxygen tank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Fertiliser 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Chlorine – swimming pool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65d29b6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65d29b6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165d29b6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65d29b6e7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65d29b6e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165d29b6e7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7315a851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7315a851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17315a851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980a00f0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980a00f0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1980a00f0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Replacment tooth - </a:t>
            </a:r>
            <a:r>
              <a:rPr b="1" i="0" lang="en-I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titanium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Horn – brass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Vechiles – don’t break down eaily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Jellwery – shiny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Cooking applances – conduct heat </a:t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hyperlink" Target="http://www.youtube.com/watch?v=w8t6OOWWJ5M" TargetMode="External"/><Relationship Id="rId5" Type="http://schemas.openxmlformats.org/officeDocument/2006/relationships/image" Target="../media/image3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>
            <p:ph type="ctrTitle"/>
          </p:nvPr>
        </p:nvSpPr>
        <p:spPr>
          <a:xfrm>
            <a:off x="6367461" y="728664"/>
            <a:ext cx="4984813" cy="3157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IE" sz="5200"/>
              <a:t>Metals and non metals </a:t>
            </a:r>
            <a:endParaRPr/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6367461" y="4072045"/>
            <a:ext cx="4984813" cy="2057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lose up of gears" id="103" name="Google Shape;103;p1"/>
          <p:cNvPicPr preferRelativeResize="0"/>
          <p:nvPr/>
        </p:nvPicPr>
        <p:blipFill rotWithShape="1">
          <a:blip r:embed="rId3">
            <a:alphaModFix/>
          </a:blip>
          <a:srcRect b="0" l="5979" r="28344" t="0"/>
          <a:stretch/>
        </p:blipFill>
        <p:spPr>
          <a:xfrm>
            <a:off x="1" y="10"/>
            <a:ext cx="600551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0769" y="-77518"/>
            <a:ext cx="7095969" cy="71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>
            <p:ph type="title"/>
          </p:nvPr>
        </p:nvSpPr>
        <p:spPr>
          <a:xfrm>
            <a:off x="415636" y="-2306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Properties of metals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5832408" y="-165383"/>
            <a:ext cx="5244301" cy="1538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Conduction </a:t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2199584" y="1685652"/>
            <a:ext cx="3275013" cy="4408488"/>
          </a:xfrm>
          <a:custGeom>
            <a:rect b="b" l="l" r="r" t="t"/>
            <a:pathLst>
              <a:path extrusionOk="0" h="10000" w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1"/>
          <p:cNvSpPr/>
          <p:nvPr/>
        </p:nvSpPr>
        <p:spPr>
          <a:xfrm rot="10800000">
            <a:off x="752858" y="744469"/>
            <a:ext cx="3275668" cy="4408488"/>
          </a:xfrm>
          <a:custGeom>
            <a:rect b="b" l="l" r="r" t="t"/>
            <a:pathLst>
              <a:path extrusionOk="0" h="10000" w="10002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1"/>
          <p:cNvPicPr preferRelativeResize="0"/>
          <p:nvPr/>
        </p:nvPicPr>
        <p:blipFill rotWithShape="1">
          <a:blip r:embed="rId3">
            <a:alphaModFix/>
          </a:blip>
          <a:srcRect b="70546" l="0" r="0" t="0"/>
          <a:stretch/>
        </p:blipFill>
        <p:spPr>
          <a:xfrm>
            <a:off x="1480173" y="2995170"/>
            <a:ext cx="3267942" cy="85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>
            <p:ph idx="1" type="body"/>
          </p:nvPr>
        </p:nvSpPr>
        <p:spPr>
          <a:xfrm>
            <a:off x="5474597" y="3796145"/>
            <a:ext cx="6717403" cy="3595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E" sz="3200"/>
              <a:t>Metals are excellent conductors</a:t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5661213" y="1496291"/>
            <a:ext cx="6399170" cy="216130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conductor is a substance that </a:t>
            </a:r>
            <a:r>
              <a:rPr b="1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</a:t>
            </a:r>
            <a:r>
              <a:rPr b="0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something to</a:t>
            </a:r>
            <a:r>
              <a:rPr b="1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pass through </a:t>
            </a:r>
            <a:r>
              <a:rPr b="0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easily. E.g. heat or electricity.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Ductile </a:t>
            </a:r>
            <a:endParaRPr/>
          </a:p>
        </p:txBody>
      </p:sp>
      <p:sp>
        <p:nvSpPr>
          <p:cNvPr id="188" name="Google Shape;188;p12"/>
          <p:cNvSpPr/>
          <p:nvPr/>
        </p:nvSpPr>
        <p:spPr>
          <a:xfrm>
            <a:off x="1465526" y="4540624"/>
            <a:ext cx="9486900" cy="170105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substance that can be </a:t>
            </a:r>
            <a:r>
              <a:rPr b="1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stretched</a:t>
            </a:r>
            <a:r>
              <a:rPr b="0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wire </a:t>
            </a:r>
            <a:endParaRPr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2868" y="1080655"/>
            <a:ext cx="3430831" cy="31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Malleable </a:t>
            </a:r>
            <a:endParaRPr/>
          </a:p>
        </p:txBody>
      </p:sp>
      <p:sp>
        <p:nvSpPr>
          <p:cNvPr id="196" name="Google Shape;196;p13"/>
          <p:cNvSpPr/>
          <p:nvPr/>
        </p:nvSpPr>
        <p:spPr>
          <a:xfrm>
            <a:off x="586781" y="1476324"/>
            <a:ext cx="11206289" cy="165561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substance that can be </a:t>
            </a:r>
            <a:r>
              <a:rPr b="1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hammered</a:t>
            </a:r>
            <a:r>
              <a:rPr b="0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different shapes</a:t>
            </a:r>
            <a:r>
              <a:rPr b="0" i="0" lang="en-I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pic>
        <p:nvPicPr>
          <p:cNvPr id="197" name="Google Shape;197;p13" title="Ted Fixes A Dent In His Car - Father 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318" y="3377080"/>
            <a:ext cx="5674659" cy="3206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 b="16833" l="0" r="0" t="17569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/>
          <p:nvPr/>
        </p:nvSpPr>
        <p:spPr>
          <a:xfrm flipH="1">
            <a:off x="0" y="998175"/>
            <a:ext cx="6017172" cy="5859825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 txBox="1"/>
          <p:nvPr>
            <p:ph type="title"/>
          </p:nvPr>
        </p:nvSpPr>
        <p:spPr>
          <a:xfrm>
            <a:off x="709448" y="1913950"/>
            <a:ext cx="4204137" cy="1342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IE" sz="3600"/>
              <a:t>Strong </a:t>
            </a:r>
            <a:endParaRPr/>
          </a:p>
        </p:txBody>
      </p:sp>
      <p:cxnSp>
        <p:nvCxnSpPr>
          <p:cNvPr id="205" name="Google Shape;205;p14"/>
          <p:cNvCxnSpPr/>
          <p:nvPr/>
        </p:nvCxnSpPr>
        <p:spPr>
          <a:xfrm>
            <a:off x="2287051" y="3337139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06" name="Google Shape;206;p14"/>
          <p:cNvSpPr txBox="1"/>
          <p:nvPr>
            <p:ph idx="1" type="body"/>
          </p:nvPr>
        </p:nvSpPr>
        <p:spPr>
          <a:xfrm>
            <a:off x="525516" y="3417573"/>
            <a:ext cx="4593021" cy="2619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Used in construction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ibnite crystals" id="212" name="Google Shape;212;p15"/>
          <p:cNvPicPr preferRelativeResize="0"/>
          <p:nvPr/>
        </p:nvPicPr>
        <p:blipFill rotWithShape="1">
          <a:blip r:embed="rId3">
            <a:alphaModFix/>
          </a:blip>
          <a:srcRect b="164" l="0" r="0" t="1524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5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5"/>
          <p:cNvSpPr txBox="1"/>
          <p:nvPr>
            <p:ph type="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b="1" lang="en-IE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Shiny</a:t>
            </a:r>
            <a:r>
              <a:rPr lang="en-IE" sz="5200">
                <a:solidFill>
                  <a:srgbClr val="FFFFFF"/>
                </a:solidFill>
              </a:rPr>
              <a:t> </a:t>
            </a:r>
            <a:endParaRPr/>
          </a:p>
        </p:txBody>
      </p:sp>
      <p:sp>
        <p:nvSpPr>
          <p:cNvPr id="215" name="Google Shape;215;p15"/>
          <p:cNvSpPr txBox="1"/>
          <p:nvPr>
            <p:ph idx="1" type="body"/>
          </p:nvPr>
        </p:nvSpPr>
        <p:spPr>
          <a:xfrm>
            <a:off x="1100051" y="4072043"/>
            <a:ext cx="10058400" cy="128270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</a:pPr>
            <a:r>
              <a:rPr b="1" lang="en-IE" sz="3600">
                <a:solidFill>
                  <a:srgbClr val="FFFFFF"/>
                </a:solidFill>
              </a:rPr>
              <a:t>Used in jewelry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6"/>
          <p:cNvSpPr txBox="1"/>
          <p:nvPr>
            <p:ph type="title"/>
          </p:nvPr>
        </p:nvSpPr>
        <p:spPr>
          <a:xfrm>
            <a:off x="154688" y="-2607665"/>
            <a:ext cx="4620584" cy="4567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Not all metals have these properties </a:t>
            </a:r>
            <a:endParaRPr/>
          </a:p>
        </p:txBody>
      </p:sp>
      <p:sp>
        <p:nvSpPr>
          <p:cNvPr id="222" name="Google Shape;222;p16"/>
          <p:cNvSpPr txBox="1"/>
          <p:nvPr>
            <p:ph idx="1" type="body"/>
          </p:nvPr>
        </p:nvSpPr>
        <p:spPr>
          <a:xfrm>
            <a:off x="297873" y="3698393"/>
            <a:ext cx="5042378" cy="173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E"/>
              <a:t>Mercury</a:t>
            </a:r>
            <a:r>
              <a:rPr lang="en-IE"/>
              <a:t> is liquid at room temperature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E"/>
              <a:t>Alkali metals are soft with low density. Eg. Sodium and potassium </a:t>
            </a:r>
            <a:endParaRPr/>
          </a:p>
        </p:txBody>
      </p:sp>
      <p:pic>
        <p:nvPicPr>
          <p:cNvPr descr="Just how dangerous is mercury, anyway? – DW – 01/24/2023" id="223" name="Google Shape;223;p16"/>
          <p:cNvPicPr preferRelativeResize="0"/>
          <p:nvPr/>
        </p:nvPicPr>
        <p:blipFill rotWithShape="1">
          <a:blip r:embed="rId3">
            <a:alphaModFix/>
          </a:blip>
          <a:srcRect b="0" l="7737" r="5315" t="0"/>
          <a:stretch/>
        </p:blipFill>
        <p:spPr>
          <a:xfrm>
            <a:off x="6229215" y="10"/>
            <a:ext cx="5962785" cy="685799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0569" y="2605552"/>
            <a:ext cx="6350667" cy="413142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Melting and boiling point of metals </a:t>
            </a:r>
            <a:endParaRPr/>
          </a:p>
        </p:txBody>
      </p:sp>
      <p:sp>
        <p:nvSpPr>
          <p:cNvPr id="230" name="Google Shape;230;p17"/>
          <p:cNvSpPr txBox="1"/>
          <p:nvPr>
            <p:ph idx="1" type="body"/>
          </p:nvPr>
        </p:nvSpPr>
        <p:spPr>
          <a:xfrm>
            <a:off x="0" y="1825625"/>
            <a:ext cx="6810936" cy="50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Almost all metals are solid materials with high melting points and boiling points.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However, mercury is liquid at room temperature </a:t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>
            <a:off x="5701553" y="4471147"/>
            <a:ext cx="6252882" cy="47064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45473" y="643467"/>
            <a:ext cx="6460779" cy="4586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 sz="4400"/>
              <a:t>Give two reasons why metal, rather than plastic, is a good choice for a saucepan</a:t>
            </a:r>
            <a:endParaRPr/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b="0" l="0" r="51093" t="0"/>
          <a:stretch/>
        </p:blipFill>
        <p:spPr>
          <a:xfrm>
            <a:off x="6229215" y="10"/>
            <a:ext cx="5962785" cy="685799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Research question</a:t>
            </a:r>
            <a:br>
              <a:rPr lang="en-IE"/>
            </a:br>
            <a:r>
              <a:rPr b="1" lang="en-IE"/>
              <a:t>sources and uses of metals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Chose a metal and find out: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Where is it found as a natural resource.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is it used for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Any negative effects caused by its extraction and/or use.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980a00f0b_0_0"/>
          <p:cNvSpPr txBox="1"/>
          <p:nvPr>
            <p:ph idx="1" type="body"/>
          </p:nvPr>
        </p:nvSpPr>
        <p:spPr>
          <a:xfrm>
            <a:off x="838200" y="25068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IE"/>
              <a:t>Understand the difference between metals and non-metals.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IE"/>
              <a:t>Describe the properties of metals and non-metals with specific reference to conductivity of heat, electricity and melting point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IE"/>
              <a:t> Define the term alloy &amp;  List some examples and uses of alloys in everyday life.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IE"/>
              <a:t>Investigate  the properties of metals and non-metals with specific reference to conductivity of electricity </a:t>
            </a:r>
            <a:endParaRPr b="1"/>
          </a:p>
        </p:txBody>
      </p:sp>
      <p:pic>
        <p:nvPicPr>
          <p:cNvPr id="110" name="Google Shape;110;g21980a00f0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050" y="334325"/>
            <a:ext cx="3581100" cy="19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85" y="4017384"/>
            <a:ext cx="9903376" cy="2807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Metals – Alloys </a:t>
            </a:r>
            <a:endParaRPr/>
          </a:p>
        </p:txBody>
      </p:sp>
      <p:sp>
        <p:nvSpPr>
          <p:cNvPr id="252" name="Google Shape;252;p19"/>
          <p:cNvSpPr txBox="1"/>
          <p:nvPr>
            <p:ph idx="1" type="body"/>
          </p:nvPr>
        </p:nvSpPr>
        <p:spPr>
          <a:xfrm>
            <a:off x="678873" y="1690688"/>
            <a:ext cx="10515600" cy="7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Metals are often mixed together to improve their properties (strength)  </a:t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1756064" y="2459182"/>
            <a:ext cx="8679872" cy="150321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Alloy: is a mixture of metals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List everyday examples of an alloy </a:t>
            </a:r>
            <a:endParaRPr/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48" y="2107835"/>
            <a:ext cx="10788552" cy="264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4ec88632f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14ec88632f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g214ec88632f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250" y="-1048900"/>
            <a:ext cx="7282500" cy="80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4ec88632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14ec88632f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g214ec88632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75" y="679198"/>
            <a:ext cx="11980700" cy="53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1"/>
          <p:cNvSpPr txBox="1"/>
          <p:nvPr>
            <p:ph type="ctr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Calibri"/>
              <a:buNone/>
            </a:pPr>
            <a:r>
              <a:rPr lang="en-IE" sz="5400">
                <a:solidFill>
                  <a:srgbClr val="0C0C0C"/>
                </a:solidFill>
              </a:rPr>
              <a:t>What are non metals </a:t>
            </a:r>
            <a:br>
              <a:rPr lang="en-IE" sz="5400">
                <a:solidFill>
                  <a:srgbClr val="0C0C0C"/>
                </a:solidFill>
              </a:rPr>
            </a:br>
            <a:endParaRPr sz="5400">
              <a:solidFill>
                <a:srgbClr val="0C0C0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918" y="2027632"/>
            <a:ext cx="10176164" cy="48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Non metals </a:t>
            </a:r>
            <a:endParaRPr/>
          </a:p>
        </p:txBody>
      </p:sp>
      <p:sp>
        <p:nvSpPr>
          <p:cNvPr id="291" name="Google Shape;291;p22"/>
          <p:cNvSpPr txBox="1"/>
          <p:nvPr>
            <p:ph idx="1" type="body"/>
          </p:nvPr>
        </p:nvSpPr>
        <p:spPr>
          <a:xfrm>
            <a:off x="838200" y="1825625"/>
            <a:ext cx="10515600" cy="62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Non- metals have properties that are generally opposite to metals. </a:t>
            </a:r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0944" y="109967"/>
            <a:ext cx="8037209" cy="108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Properties of non- metals </a:t>
            </a:r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720" y="1367253"/>
            <a:ext cx="9026261" cy="560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Melting and boiling point of non metals</a:t>
            </a:r>
            <a:endParaRPr/>
          </a:p>
        </p:txBody>
      </p:sp>
      <p:sp>
        <p:nvSpPr>
          <p:cNvPr id="304" name="Google Shape;304;p24"/>
          <p:cNvSpPr txBox="1"/>
          <p:nvPr>
            <p:ph idx="1" type="body"/>
          </p:nvPr>
        </p:nvSpPr>
        <p:spPr>
          <a:xfrm>
            <a:off x="838200" y="1825625"/>
            <a:ext cx="5865159" cy="479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Many non metals have low melting and boiling points.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E"/>
              <a:t>They are liquid or gas at room temperature. </a:t>
            </a:r>
            <a:endParaRPr/>
          </a:p>
        </p:txBody>
      </p:sp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6348" y="2678195"/>
            <a:ext cx="5295939" cy="281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Melting &amp; boiling point of non-metals </a:t>
            </a:r>
            <a:endParaRPr/>
          </a:p>
        </p:txBody>
      </p:sp>
      <p:sp>
        <p:nvSpPr>
          <p:cNvPr id="311" name="Google Shape;311;p25"/>
          <p:cNvSpPr txBox="1"/>
          <p:nvPr>
            <p:ph idx="1" type="body"/>
          </p:nvPr>
        </p:nvSpPr>
        <p:spPr>
          <a:xfrm>
            <a:off x="838200" y="1825625"/>
            <a:ext cx="10515600" cy="1506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The forces that hold the particles together in a non-metal are weak, this means they melt and boil easily. </a:t>
            </a:r>
            <a:endParaRPr/>
          </a:p>
        </p:txBody>
      </p:sp>
      <p:pic>
        <p:nvPicPr>
          <p:cNvPr id="312" name="Google Shape;3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988" y="3089261"/>
            <a:ext cx="8641740" cy="3041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type="title"/>
          </p:nvPr>
        </p:nvSpPr>
        <p:spPr>
          <a:xfrm>
            <a:off x="650449" y="4017818"/>
            <a:ext cx="10901471" cy="26808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IE" sz="4000"/>
              <a:t>Where might non-metals be used in everyday objects </a:t>
            </a:r>
            <a:br>
              <a:rPr lang="en-IE" sz="4000"/>
            </a:br>
            <a:br>
              <a:rPr lang="en-IE" sz="4000"/>
            </a:br>
            <a:r>
              <a:rPr lang="en-IE" sz="4000"/>
              <a:t>list 5 examples </a:t>
            </a:r>
            <a:endParaRPr/>
          </a:p>
        </p:txBody>
      </p:sp>
      <p:pic>
        <p:nvPicPr>
          <p:cNvPr id="319" name="Google Shape;319;p26"/>
          <p:cNvPicPr preferRelativeResize="0"/>
          <p:nvPr/>
        </p:nvPicPr>
        <p:blipFill rotWithShape="1">
          <a:blip r:embed="rId3">
            <a:alphaModFix/>
          </a:blip>
          <a:srcRect b="46682" l="0" r="0" t="6954"/>
          <a:stretch/>
        </p:blipFill>
        <p:spPr>
          <a:xfrm>
            <a:off x="20" y="1"/>
            <a:ext cx="12191979" cy="423948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6"/>
          <p:cNvSpPr/>
          <p:nvPr/>
        </p:nvSpPr>
        <p:spPr>
          <a:xfrm rot="5400000">
            <a:off x="6032937" y="-1793455"/>
            <a:ext cx="126124" cy="121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E"/>
              <a:t>List everyday examples of metals and where they are used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Suggest a reason for the following </a:t>
            </a:r>
            <a:endParaRPr/>
          </a:p>
        </p:txBody>
      </p:sp>
      <p:sp>
        <p:nvSpPr>
          <p:cNvPr id="326" name="Google Shape;326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E"/>
              <a:t>Bells are made from metal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E"/>
              <a:t>The handle of a saucepan is often made of plastic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E"/>
              <a:t>Electrical cables are made from copper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E"/>
              <a:t>Gutter in our homes are made from plastic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E"/>
              <a:t>Bridges are constructed from iron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65d29b6e7_0_0"/>
          <p:cNvSpPr txBox="1"/>
          <p:nvPr>
            <p:ph type="title"/>
          </p:nvPr>
        </p:nvSpPr>
        <p:spPr>
          <a:xfrm>
            <a:off x="101850" y="128650"/>
            <a:ext cx="11988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4200"/>
              <a:t>To discover the best material for conducting electricity </a:t>
            </a:r>
            <a:endParaRPr sz="4200"/>
          </a:p>
        </p:txBody>
      </p:sp>
      <p:sp>
        <p:nvSpPr>
          <p:cNvPr id="333" name="Google Shape;333;g2165d29b6e7_0_0"/>
          <p:cNvSpPr txBox="1"/>
          <p:nvPr>
            <p:ph idx="1" type="body"/>
          </p:nvPr>
        </p:nvSpPr>
        <p:spPr>
          <a:xfrm>
            <a:off x="240125" y="1454350"/>
            <a:ext cx="11850000" cy="86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000"/>
              <a:t>Equipment: </a:t>
            </a:r>
            <a:endParaRPr sz="3000"/>
          </a:p>
        </p:txBody>
      </p:sp>
      <p:pic>
        <p:nvPicPr>
          <p:cNvPr id="334" name="Google Shape;334;g2165d29b6e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0" y="2716413"/>
            <a:ext cx="2779975" cy="20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165d29b6e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025" y="2769150"/>
            <a:ext cx="3107550" cy="23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165d29b6e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5025" y="2455250"/>
            <a:ext cx="246697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165d29b6e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2500" y="2473450"/>
            <a:ext cx="3107550" cy="256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165d29b6e7_0_0"/>
          <p:cNvSpPr txBox="1"/>
          <p:nvPr>
            <p:ph idx="1" type="body"/>
          </p:nvPr>
        </p:nvSpPr>
        <p:spPr>
          <a:xfrm>
            <a:off x="240125" y="5299525"/>
            <a:ext cx="11850000" cy="86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000"/>
              <a:t>Bulb 							2 Leads 				2 Crocodile clips			Battery 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65d29b6e7_0_12"/>
          <p:cNvSpPr txBox="1"/>
          <p:nvPr>
            <p:ph type="title"/>
          </p:nvPr>
        </p:nvSpPr>
        <p:spPr>
          <a:xfrm>
            <a:off x="0" y="0"/>
            <a:ext cx="123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-IE" sz="4200"/>
              <a:t>To discover the best material for conducting electricity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165d29b6e7_0_12"/>
          <p:cNvSpPr txBox="1"/>
          <p:nvPr>
            <p:ph idx="1" type="body"/>
          </p:nvPr>
        </p:nvSpPr>
        <p:spPr>
          <a:xfrm>
            <a:off x="94600" y="1156950"/>
            <a:ext cx="6985200" cy="570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IE"/>
              <a:t>Set up the </a:t>
            </a:r>
            <a:r>
              <a:rPr lang="en-IE"/>
              <a:t>circuit</a:t>
            </a:r>
            <a:r>
              <a:rPr lang="en-IE"/>
              <a:t> as shown.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IE"/>
              <a:t>Place </a:t>
            </a:r>
            <a:r>
              <a:rPr lang="en-IE"/>
              <a:t>different</a:t>
            </a:r>
            <a:r>
              <a:rPr lang="en-IE"/>
              <a:t> </a:t>
            </a:r>
            <a:r>
              <a:rPr lang="en-IE"/>
              <a:t>materials</a:t>
            </a:r>
            <a:r>
              <a:rPr lang="en-IE"/>
              <a:t> between the crocodile clips one at a time.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IE"/>
              <a:t>Note which </a:t>
            </a:r>
            <a:r>
              <a:rPr lang="en-IE"/>
              <a:t>material</a:t>
            </a:r>
            <a:r>
              <a:rPr lang="en-IE"/>
              <a:t> is the best </a:t>
            </a:r>
            <a:r>
              <a:rPr lang="en-IE"/>
              <a:t>conductor</a:t>
            </a:r>
            <a:r>
              <a:rPr lang="en-IE"/>
              <a:t> of electricity. </a:t>
            </a:r>
            <a:endParaRPr/>
          </a:p>
        </p:txBody>
      </p:sp>
      <p:pic>
        <p:nvPicPr>
          <p:cNvPr id="346" name="Google Shape;346;g2165d29b6e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580" y="841400"/>
            <a:ext cx="4254220" cy="351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s 10 Minute Timer countdown to 0:00, Then ALERTS you that time is up.&#10;&#10;⬇⬇⬇&#10;10-minute countdown timer with satisfying music.&#10;this Countdown VID for 10 minutes you can play it for meditation, homework, break time, classroom, study, and any purpose.&#10;&#10;✅SUBSCRIBE US for more TIMER 👉:https://www.youtube.com/c/SETTIMERTO?sub_confirmation=1&#10;&#10;🛑Share this video with a friend:&#10;https://youtu.be/w8t6OOWWJ5M&#10;&#10;✅ Relaxing Timers  👇&#10;&#10; 🎥 20 Minute Timer - Cozy Relaxing Music - https://youtu.be/HOIDMlKXvKo&#10; 🎥 Cozy Winter - 15 Minute Timer Of Cabin With Satisfying Music - https://youtu.be/Kab8R6JA71Y&#10; 🎥 Fireplace - 20 Minutes Timer Countdown with fire sound effects - https://youtu.be/h_piCSEfLqg&#10; 🎥 Fireplace - 15 Minutes Timer Cozy Winter Ambience fireplace sound - https://youtu.be/3R9d0N25dVY&#10; 🎥 snow train | 5 Minute TIMER Trains Videos with music - https://youtu.be/lafM_Ieoros&#10; 🎥 20 Minute Timer - Calm And Relaxing Music - https://youtu.be/CAqzsCF2xw4&#10; 🎥 Planet Earth 10 Minute TIMER - Relaxing Music - https://youtu.be/iyTvHjmVDeQ                                        &#10;&#10;➡️LEGO TIMER:&#10;&#10; 🎥 5 minutes LEGO TIMER:  https://youtu.be/OQgjQnLNiPM&#10; 🎥 10 minutes LEGO TIMER: https://youtu.be/eMXPeXQxxTU&#10; 🎥 15 minute LEGO TIMER: https://youtu.be/vw0QzAZN-Pg&#10;&#10;💕My Most Cute Video:&#10; 🎥 10 Minute Cute Puppy Timer With Alarm &amp; Music:  https://youtu.be/Jxh_KGY8CHQ&#10; &#10;MUSIC BY:&#10;Provided to YouTube by YouTube Audio Library&#10;The Beauty of Love - Aakash Gandhi&#10;&#10;TIMER TO set timers for any purpose from a cooking timer, rest timer, break timer, children timer, play timer, classroom timer, and any other purpose.&#10;&#10;Our set timers are convenient and adapted to anything and any purpose. Feel free to watch the channel, comment, and ask us for more timers.&#10;&#10;&#10;💬 JOIN US IN THE COMMENTS&#10;WE LIKE TO HAVE FUN!!" id="347" name="Google Shape;347;g2165d29b6e7_0_12" title="10 Minute TIMER - Cozy Relaxing Music | Bell At The End.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225" y="4561174"/>
            <a:ext cx="3922500" cy="2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7315a8514_0_0"/>
          <p:cNvSpPr txBox="1"/>
          <p:nvPr>
            <p:ph type="title"/>
          </p:nvPr>
        </p:nvSpPr>
        <p:spPr>
          <a:xfrm>
            <a:off x="76400" y="365125"/>
            <a:ext cx="12115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-IE" sz="4200"/>
              <a:t>To discover the best material for conducting electricity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4" name="Google Shape;354;g217315a8514_0_0"/>
          <p:cNvGraphicFramePr/>
          <p:nvPr/>
        </p:nvGraphicFramePr>
        <p:xfrm>
          <a:off x="0" y="10794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{D3CB6056-1454-4BC1-9A61-453B492F98EF}</a:tableStyleId>
              </a:tblPr>
              <a:tblGrid>
                <a:gridCol w="3048000"/>
                <a:gridCol w="3048000"/>
                <a:gridCol w="3048000"/>
                <a:gridCol w="3048000"/>
              </a:tblGrid>
              <a:tr h="154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2800"/>
                        <a:t>Material</a:t>
                      </a:r>
                      <a:r>
                        <a:rPr b="1" lang="en-IE" sz="2800"/>
                        <a:t> </a:t>
                      </a:r>
                      <a:endParaRPr b="1"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2800"/>
                        <a:t>Prediction </a:t>
                      </a:r>
                      <a:endParaRPr b="1"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2800"/>
                        <a:t>Yes its conducted </a:t>
                      </a:r>
                      <a:r>
                        <a:rPr b="1" lang="en-IE" sz="2800"/>
                        <a:t>electricity</a:t>
                      </a:r>
                      <a:r>
                        <a:rPr b="1" lang="en-IE" sz="2800"/>
                        <a:t> </a:t>
                      </a:r>
                      <a:endParaRPr b="1"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2800"/>
                        <a:t>No, it </a:t>
                      </a:r>
                      <a:r>
                        <a:rPr b="1" lang="en-IE" sz="2800"/>
                        <a:t>did not</a:t>
                      </a:r>
                      <a:r>
                        <a:rPr b="1" lang="en-IE" sz="2800"/>
                        <a:t> conduct </a:t>
                      </a:r>
                      <a:r>
                        <a:rPr b="1" lang="en-IE" sz="2800"/>
                        <a:t>electricity</a:t>
                      </a:r>
                      <a:r>
                        <a:rPr b="1" lang="en-IE" sz="2800"/>
                        <a:t> </a:t>
                      </a:r>
                      <a:endParaRPr b="1" sz="2800"/>
                    </a:p>
                  </a:txBody>
                  <a:tcPr marT="91425" marB="91425" marR="91425" marL="91425"/>
                </a:tc>
              </a:tr>
              <a:tr h="68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200"/>
                        <a:t>Lead in pencil 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200"/>
                        <a:t>Tin foil 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200"/>
                        <a:t>Copper 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5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200"/>
                        <a:t>Glass 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5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200"/>
                        <a:t>Sand paper 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5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200"/>
                        <a:t>Wood 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80a00f0b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Questions to answer </a:t>
            </a:r>
            <a:endParaRPr/>
          </a:p>
        </p:txBody>
      </p:sp>
      <p:sp>
        <p:nvSpPr>
          <p:cNvPr id="361" name="Google Shape;361;g21980a00f0b_0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IE"/>
              <a:t>What is a </a:t>
            </a:r>
            <a:r>
              <a:rPr b="1" lang="en-IE"/>
              <a:t>conductor</a:t>
            </a:r>
            <a:r>
              <a:rPr lang="en-IE"/>
              <a:t>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IE"/>
              <a:t>From the experiment, </a:t>
            </a:r>
            <a:r>
              <a:rPr b="1" lang="en-IE"/>
              <a:t>name </a:t>
            </a:r>
            <a:r>
              <a:rPr lang="en-IE"/>
              <a:t>the </a:t>
            </a:r>
            <a:r>
              <a:rPr lang="en-IE"/>
              <a:t>material</a:t>
            </a:r>
            <a:r>
              <a:rPr lang="en-IE"/>
              <a:t> that </a:t>
            </a:r>
            <a:r>
              <a:rPr lang="en-IE"/>
              <a:t>conducts</a:t>
            </a:r>
            <a:r>
              <a:rPr lang="en-IE"/>
              <a:t> </a:t>
            </a:r>
            <a:r>
              <a:rPr lang="en-IE"/>
              <a:t>electricity.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IE"/>
              <a:t>Why </a:t>
            </a:r>
            <a:r>
              <a:rPr lang="en-IE"/>
              <a:t>you think these materials conduct electricity?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IE"/>
              <a:t>Name the </a:t>
            </a:r>
            <a:r>
              <a:rPr b="1" lang="en-IE"/>
              <a:t>energy transfer </a:t>
            </a:r>
            <a:r>
              <a:rPr lang="en-IE"/>
              <a:t>that you observed in your circuit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260" y="-304959"/>
            <a:ext cx="9950822" cy="71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745498" y="-59773"/>
            <a:ext cx="2570018" cy="184958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nch horn - Wikipedia"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9629" y="3086100"/>
            <a:ext cx="3724275" cy="238990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>
            <p:ph type="title"/>
          </p:nvPr>
        </p:nvSpPr>
        <p:spPr>
          <a:xfrm>
            <a:off x="297873" y="365125"/>
            <a:ext cx="11540835" cy="221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E"/>
              <a:t>Look at the images below. Decide if the objects are metals or non-metals. </a:t>
            </a:r>
            <a:br>
              <a:rPr lang="en-IE"/>
            </a:br>
            <a:br>
              <a:rPr lang="en-IE"/>
            </a:br>
            <a:r>
              <a:rPr lang="en-IE"/>
              <a:t>Discuss why you think they are metals or not </a:t>
            </a:r>
            <a:endParaRPr/>
          </a:p>
        </p:txBody>
      </p:sp>
      <p:pic>
        <p:nvPicPr>
          <p:cNvPr descr="How to Repair Gutters"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909" y="3256075"/>
            <a:ext cx="3858491" cy="257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tanium is An Extremely Strong Metal Used for Dental Implants in San  Francisco - San Francisco Dental Implant Center" id="131" name="Google Shape;13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3814" y="3143993"/>
            <a:ext cx="3643745" cy="278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E"/>
              <a:t>1. Identify as many uses you can for metal</a:t>
            </a:r>
            <a:br>
              <a:rPr lang="en-IE"/>
            </a:br>
            <a:br>
              <a:rPr lang="en-IE"/>
            </a:br>
            <a:r>
              <a:rPr lang="en-IE"/>
              <a:t>2. </a:t>
            </a:r>
            <a:r>
              <a:rPr lang="en-IE" sz="6000">
                <a:solidFill>
                  <a:schemeClr val="dk1"/>
                </a:solidFill>
              </a:rPr>
              <a:t>Then state why is metal used for this purpose </a:t>
            </a:r>
            <a:br>
              <a:rPr lang="en-IE" sz="6000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831850" y="4589463"/>
            <a:ext cx="10515600" cy="218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en-IE" sz="3600"/>
              <a:t>E.g. cooking appliances – metal conduct heat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458250" y="-77315"/>
            <a:ext cx="3505495" cy="1622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The story </a:t>
            </a:r>
            <a:endParaRPr/>
          </a:p>
        </p:txBody>
      </p:sp>
      <p:sp>
        <p:nvSpPr>
          <p:cNvPr id="144" name="Google Shape;144;p7"/>
          <p:cNvSpPr txBox="1"/>
          <p:nvPr>
            <p:ph idx="1" type="body"/>
          </p:nvPr>
        </p:nvSpPr>
        <p:spPr>
          <a:xfrm>
            <a:off x="-83126" y="1545007"/>
            <a:ext cx="4722182" cy="581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E" sz="3200"/>
              <a:t>The periodic table consists of metals and non-metals.</a:t>
            </a:r>
            <a:endParaRPr/>
          </a:p>
          <a:p>
            <a:pPr indent="-25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E" sz="3200"/>
              <a:t>Therefore, everything around us can be classified as metals or non-metals.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45" name="Google Shape;145;p7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5123688" y="557784"/>
            <a:ext cx="6584098" cy="5739187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862" y="1884923"/>
            <a:ext cx="6019331" cy="308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2246" y="-1"/>
            <a:ext cx="9522170" cy="123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327" y="1496291"/>
            <a:ext cx="11456075" cy="536170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 txBox="1"/>
          <p:nvPr>
            <p:ph type="title"/>
          </p:nvPr>
        </p:nvSpPr>
        <p:spPr>
          <a:xfrm>
            <a:off x="838200" y="-643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Metals </a:t>
            </a:r>
            <a:endParaRPr/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678873" y="1232833"/>
            <a:ext cx="10515600" cy="10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Metals make up the majority of the </a:t>
            </a:r>
            <a:r>
              <a:rPr b="1" lang="en-IE"/>
              <a:t>elements</a:t>
            </a:r>
            <a:r>
              <a:rPr lang="en-IE"/>
              <a:t> on the periodic table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7727" y="3264519"/>
            <a:ext cx="5596397" cy="3413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Properties of metals </a:t>
            </a:r>
            <a:endParaRPr/>
          </a:p>
        </p:txBody>
      </p:sp>
      <p:sp>
        <p:nvSpPr>
          <p:cNvPr id="164" name="Google Shape;164;p9"/>
          <p:cNvSpPr txBox="1"/>
          <p:nvPr>
            <p:ph idx="1" type="body"/>
          </p:nvPr>
        </p:nvSpPr>
        <p:spPr>
          <a:xfrm>
            <a:off x="838200" y="3593481"/>
            <a:ext cx="6106752" cy="2794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How it looks?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Can it bend?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/>
              <a:t>Can it conduct electricity?</a:t>
            </a:r>
            <a:br>
              <a:rPr lang="en-IE"/>
            </a:br>
            <a:r>
              <a:rPr lang="en-IE"/>
              <a:t>All characteristics that can distinguish one material from another </a:t>
            </a:r>
            <a:endParaRPr/>
          </a:p>
        </p:txBody>
      </p:sp>
      <p:sp>
        <p:nvSpPr>
          <p:cNvPr id="165" name="Google Shape;165;p9"/>
          <p:cNvSpPr/>
          <p:nvPr/>
        </p:nvSpPr>
        <p:spPr>
          <a:xfrm>
            <a:off x="1452942" y="1368795"/>
            <a:ext cx="9733031" cy="19297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describe the </a:t>
            </a:r>
            <a:r>
              <a:rPr b="1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</a:t>
            </a:r>
            <a:r>
              <a:rPr b="0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chemical characteristics </a:t>
            </a:r>
            <a:r>
              <a:rPr b="0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any material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2023-01-12T11:28:56Z</dcterms:created>
  <dc:creator>erika foran</dc:creator>
</cp:coreProperties>
</file>